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8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37" r:id="rId20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02" Type="http://schemas.openxmlformats.org/officeDocument/2006/relationships/slide" Target="slides/slide8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9" name="Shape 10009"/>
        <p:cNvGrpSpPr/>
        <p:nvPr/>
      </p:nvGrpSpPr>
      <p:grpSpPr>
        <a:xfrm>
          <a:off x="0" y="0"/>
          <a:ext cx="0" cy="0"/>
          <a:chOff x="0" y="0"/>
          <a:chExt cx="0" cy="0"/>
        </a:xfrm>
      </p:grpSpPr>
      <p:sp>
        <p:nvSpPr>
          <p:cNvPr id="10010" name="Google Shape;10010;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11" name="Google Shape;10011;p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notesSlide" Target="../notesSlides/notesSlide82.xml"/><Relationship Id="rId3" Type="http://schemas.openxmlformats.org/officeDocument/2006/relationships/hyperlink" Target="https://www.epls.gov/" TargetMode="External"/></Relationships>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2" name="Shape 10012"/>
        <p:cNvGrpSpPr/>
        <p:nvPr/>
      </p:nvGrpSpPr>
      <p:grpSpPr>
        <a:xfrm>
          <a:off x="0" y="0"/>
          <a:ext cx="0" cy="0"/>
          <a:chOff x="0" y="0"/>
          <a:chExt cx="0" cy="0"/>
        </a:xfrm>
      </p:grpSpPr>
      <p:sp>
        <p:nvSpPr>
          <p:cNvPr id="10013" name="Google Shape;10013;p1512"/>
          <p:cNvSpPr txBox="1"/>
          <p:nvPr>
            <p:ph type="title"/>
          </p:nvPr>
        </p:nvSpPr>
        <p:spPr>
          <a:xfrm>
            <a:off x="457200" y="203200"/>
            <a:ext cx="8229600" cy="1968500"/>
          </a:xfrm>
          <a:prstGeom prst="rect">
            <a:avLst/>
          </a:prstGeom>
          <a:noFill/>
          <a:ln>
            <a:noFill/>
          </a:ln>
        </p:spPr>
        <p:txBody>
          <a:bodyPr anchorCtr="0" anchor="ctr" bIns="50800" lIns="50800" spcFirstLastPara="1" rIns="132075" wrap="square" tIns="50800">
            <a:noAutofit/>
          </a:bodyPr>
          <a:lstStyle/>
          <a:p>
            <a:pPr indent="0" lvl="0" marL="39688" rtl="0" algn="l">
              <a:spcBef>
                <a:spcPts val="0"/>
              </a:spcBef>
              <a:spcAft>
                <a:spcPts val="0"/>
              </a:spcAft>
              <a:buNone/>
            </a:pPr>
            <a:r>
              <a:rPr lang="en-US" sz="3600"/>
              <a:t>The Federal Acquisition Streamlining Act of 1994 requires that exclusion from any federal program is exclusion</a:t>
            </a:r>
            <a:r>
              <a:rPr lang="en-US" sz="4000"/>
              <a:t> from all </a:t>
            </a:r>
            <a:endParaRPr/>
          </a:p>
        </p:txBody>
      </p:sp>
      <p:sp>
        <p:nvSpPr>
          <p:cNvPr id="10014" name="Google Shape;10014;p1512"/>
          <p:cNvSpPr txBox="1"/>
          <p:nvPr>
            <p:ph idx="1" type="body"/>
          </p:nvPr>
        </p:nvSpPr>
        <p:spPr>
          <a:xfrm>
            <a:off x="457200" y="2209800"/>
            <a:ext cx="8229600" cy="4648200"/>
          </a:xfrm>
          <a:prstGeom prst="rect">
            <a:avLst/>
          </a:prstGeom>
          <a:noFill/>
          <a:ln>
            <a:noFill/>
          </a:ln>
        </p:spPr>
        <p:txBody>
          <a:bodyPr anchorCtr="0" anchor="t" bIns="50800" lIns="50800" spcFirstLastPara="1" rIns="132075" wrap="square" tIns="50800">
            <a:noAutofit/>
          </a:bodyPr>
          <a:lstStyle/>
          <a:p>
            <a:pPr indent="-342900" lvl="0" marL="382588" rtl="0" algn="l">
              <a:lnSpc>
                <a:spcPct val="80000"/>
              </a:lnSpc>
              <a:spcBef>
                <a:spcPts val="0"/>
              </a:spcBef>
              <a:spcAft>
                <a:spcPts val="0"/>
              </a:spcAft>
              <a:buSzPts val="1920"/>
              <a:buChar char="•"/>
            </a:pPr>
            <a:r>
              <a:rPr lang="en-US" sz="1600"/>
              <a:t>mandates and expands the government-wide effect of all debarments, suspensions, and other exclusionary actions to federal procurement, as well as non-procurement programs. </a:t>
            </a:r>
            <a:endParaRPr/>
          </a:p>
          <a:p>
            <a:pPr indent="-342900" lvl="0" marL="382588" rtl="0" algn="l">
              <a:lnSpc>
                <a:spcPct val="80000"/>
              </a:lnSpc>
              <a:spcBef>
                <a:spcPts val="800"/>
              </a:spcBef>
              <a:spcAft>
                <a:spcPts val="0"/>
              </a:spcAft>
              <a:buSzPts val="1920"/>
              <a:buChar char="•"/>
            </a:pPr>
            <a:r>
              <a:rPr lang="en-US" sz="1600"/>
              <a:t>Section 2455: “No agency shall allow a party to participate in any procurement or nonprocurement activity if any agency has debarred, suspended, or otherwise excluded (to the extent specified in the exclusion agreement) that party from participation in a procurement or nonprocurement activity.”</a:t>
            </a:r>
            <a:endParaRPr/>
          </a:p>
          <a:p>
            <a:pPr indent="-342900" lvl="0" marL="382588" rtl="0" algn="l">
              <a:lnSpc>
                <a:spcPct val="80000"/>
              </a:lnSpc>
              <a:spcBef>
                <a:spcPts val="800"/>
              </a:spcBef>
              <a:spcAft>
                <a:spcPts val="0"/>
              </a:spcAft>
              <a:buSzPts val="1920"/>
              <a:buChar char="•"/>
            </a:pPr>
            <a:r>
              <a:rPr lang="en-US" sz="1600"/>
              <a:t>THE GSA AND OIG LISTS ARE NOT INTEGRATED-EACH MUST BE CHECKED</a:t>
            </a:r>
            <a:endParaRPr/>
          </a:p>
          <a:p>
            <a:pPr indent="-342900" lvl="0" marL="382588" rtl="0" algn="l">
              <a:lnSpc>
                <a:spcPct val="80000"/>
              </a:lnSpc>
              <a:spcBef>
                <a:spcPts val="800"/>
              </a:spcBef>
              <a:spcAft>
                <a:spcPts val="0"/>
              </a:spcAft>
              <a:buSzPts val="1920"/>
              <a:buChar char="•"/>
            </a:pPr>
            <a:r>
              <a:rPr lang="en-US" sz="1600"/>
              <a:t>List of parties excluded from federal procurement and nonprocurement programs </a:t>
            </a:r>
            <a:br>
              <a:rPr lang="en-US" sz="1600"/>
            </a:br>
            <a:r>
              <a:rPr lang="en-US" sz="2800" u="sng">
                <a:solidFill>
                  <a:srgbClr val="FFCC00"/>
                </a:solidFill>
                <a:hlinkClick r:id="rId3">
                  <a:extLst>
                    <a:ext uri="{A12FA001-AC4F-418D-AE19-62706E023703}">
                      <ahyp:hlinkClr val="tx"/>
                    </a:ext>
                  </a:extLst>
                </a:hlinkClick>
              </a:rPr>
              <a:t>https://www.epls.gov</a:t>
            </a:r>
            <a:r>
              <a:rPr lang="en-US" sz="2800"/>
              <a:t> </a:t>
            </a:r>
            <a:r>
              <a:rPr lang="en-US" sz="1600"/>
              <a:t> </a:t>
            </a:r>
            <a:br>
              <a:rPr lang="en-US" sz="1600"/>
            </a:br>
            <a:endParaRPr sz="1600"/>
          </a:p>
          <a:p>
            <a:pPr indent="-342900" lvl="0" marL="382588" rtl="0" algn="l">
              <a:lnSpc>
                <a:spcPct val="80000"/>
              </a:lnSpc>
              <a:spcBef>
                <a:spcPts val="800"/>
              </a:spcBef>
              <a:spcAft>
                <a:spcPts val="0"/>
              </a:spcAft>
              <a:buSzPts val="1920"/>
              <a:buChar char="•"/>
            </a:pPr>
            <a:r>
              <a:rPr lang="en-US" sz="1600"/>
              <a:t>No public discussion of this provision by CMS or OIG that OMIG could find</a:t>
            </a:r>
            <a:endParaRPr/>
          </a:p>
          <a:p>
            <a:pPr indent="-342900" lvl="0" marL="382588" rtl="0" algn="l">
              <a:lnSpc>
                <a:spcPct val="80000"/>
              </a:lnSpc>
              <a:spcBef>
                <a:spcPts val="800"/>
              </a:spcBef>
              <a:spcAft>
                <a:spcPts val="0"/>
              </a:spcAft>
              <a:buSzPts val="1920"/>
              <a:buChar char="•"/>
            </a:pPr>
            <a:r>
              <a:rPr lang="en-US" sz="1600"/>
              <a:t>NOTE THAT EXCLUSION FROM ONE STATE’S MEDICAID PROGRAM DOES NOT RESULT IN EXCLUSION FROM ALL STATE MEDICAID PROGRAMS, AND THAT INDIVIDUAL STATE EXCLUSIONS ARE NOT REPORTED ON ANY FEDERAL DATABASE</a:t>
            </a:r>
            <a:endParaRPr/>
          </a:p>
          <a:p>
            <a:pPr indent="-342900" lvl="0" marL="382588" rtl="0" algn="l">
              <a:lnSpc>
                <a:spcPct val="80000"/>
              </a:lnSpc>
              <a:spcBef>
                <a:spcPts val="800"/>
              </a:spcBef>
              <a:spcAft>
                <a:spcPts val="0"/>
              </a:spcAft>
              <a:buSzPts val="1920"/>
              <a:buChar char="•"/>
            </a:pPr>
            <a:r>
              <a:rPr lang="en-US" sz="1600"/>
              <a:t>After January 1, 2011, any state’s “termination” of a person will require that all states “terminate”  that person (PPACA Section 6501).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